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3" r:id="rId7"/>
    <p:sldId id="279" r:id="rId8"/>
    <p:sldId id="280" r:id="rId9"/>
    <p:sldId id="261" r:id="rId10"/>
    <p:sldId id="278" r:id="rId11"/>
    <p:sldId id="265" r:id="rId12"/>
    <p:sldId id="277" r:id="rId13"/>
    <p:sldId id="268" r:id="rId14"/>
    <p:sldId id="266" r:id="rId15"/>
    <p:sldId id="292" r:id="rId16"/>
    <p:sldId id="28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94879" autoAdjust="0"/>
  </p:normalViewPr>
  <p:slideViewPr>
    <p:cSldViewPr snapToGrid="0">
      <p:cViewPr varScale="1">
        <p:scale>
          <a:sx n="61" d="100"/>
          <a:sy n="61" d="100"/>
        </p:scale>
        <p:origin x="96" y="25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9/9/2024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3467671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9/9/2024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sz="4400" b="1" dirty="0">
                <a:effectLst/>
                <a:latin typeface="Aptos Black" panose="020F0502020204030204" pitchFamily="34" charset="0"/>
                <a:ea typeface="Aptos" panose="020B0004020202020204" pitchFamily="34" charset="0"/>
                <a:cs typeface="Times New Roman" panose="02020603050405020304" pitchFamily="18" charset="0"/>
              </a:rPr>
              <a:t>Telecom Churn Prediction Project</a:t>
            </a:r>
            <a:endParaRPr lang="en-US" sz="4400" dirty="0">
              <a:latin typeface="Aptos Black" panose="020F0502020204030204" pitchFamily="34" charset="0"/>
            </a:endParaRP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Dynamic delivery</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2067045" cy="3633787"/>
          </a:xfrm>
          <a:noFill/>
        </p:spPr>
        <p:txBody>
          <a:bodyPr vert="horz" lIns="91440" tIns="45720" rIns="91440" bIns="45720" rtlCol="0" anchor="t">
            <a:normAutofit/>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3" name="Table Placeholder 2">
            <a:extLst>
              <a:ext uri="{FF2B5EF4-FFF2-40B4-BE49-F238E27FC236}">
                <a16:creationId xmlns:a16="http://schemas.microsoft.com/office/drawing/2014/main" id="{F01CF5D3-D3B1-1944-CFDF-D8EE11DE42AA}"/>
              </a:ext>
            </a:extLst>
          </p:cNvPr>
          <p:cNvGraphicFramePr>
            <a:graphicFrameLocks noGrp="1"/>
          </p:cNvGraphicFramePr>
          <p:nvPr>
            <p:ph type="tbl" sz="quarter" idx="13"/>
            <p:extLst>
              <p:ext uri="{D42A27DB-BD31-4B8C-83A1-F6EECF244321}">
                <p14:modId xmlns:p14="http://schemas.microsoft.com/office/powerpoint/2010/main" val="2834757309"/>
              </p:ext>
            </p:extLst>
          </p:nvPr>
        </p:nvGraphicFramePr>
        <p:xfrm>
          <a:off x="3484563" y="2106613"/>
          <a:ext cx="7921828" cy="4032333"/>
        </p:xfrm>
        <a:graphic>
          <a:graphicData uri="http://schemas.openxmlformats.org/drawingml/2006/table">
            <a:tbl>
              <a:tblPr firstRow="1" bandRow="1">
                <a:tableStyleId>{7E9639D4-E3E2-4D34-9284-5A2195B3D0D7}</a:tableStyleId>
              </a:tblPr>
              <a:tblGrid>
                <a:gridCol w="1980457">
                  <a:extLst>
                    <a:ext uri="{9D8B030D-6E8A-4147-A177-3AD203B41FA5}">
                      <a16:colId xmlns:a16="http://schemas.microsoft.com/office/drawing/2014/main" val="127040821"/>
                    </a:ext>
                  </a:extLst>
                </a:gridCol>
                <a:gridCol w="1980457">
                  <a:extLst>
                    <a:ext uri="{9D8B030D-6E8A-4147-A177-3AD203B41FA5}">
                      <a16:colId xmlns:a16="http://schemas.microsoft.com/office/drawing/2014/main" val="149845700"/>
                    </a:ext>
                  </a:extLst>
                </a:gridCol>
                <a:gridCol w="1980457">
                  <a:extLst>
                    <a:ext uri="{9D8B030D-6E8A-4147-A177-3AD203B41FA5}">
                      <a16:colId xmlns:a16="http://schemas.microsoft.com/office/drawing/2014/main" val="3119692462"/>
                    </a:ext>
                  </a:extLst>
                </a:gridCol>
                <a:gridCol w="1980457">
                  <a:extLst>
                    <a:ext uri="{9D8B030D-6E8A-4147-A177-3AD203B41FA5}">
                      <a16:colId xmlns:a16="http://schemas.microsoft.com/office/drawing/2014/main" val="3472639139"/>
                    </a:ext>
                  </a:extLst>
                </a:gridCol>
              </a:tblGrid>
              <a:tr h="612591">
                <a:tc>
                  <a:txBody>
                    <a:bodyPr/>
                    <a:lstStyle/>
                    <a:p>
                      <a:pPr algn="ctr"/>
                      <a:r>
                        <a:rPr lang="en-US" b="0" i="0" dirty="0">
                          <a:latin typeface="+mn-lt"/>
                          <a:cs typeface="Calibri" panose="020F0502020204030204" pitchFamily="34" charset="0"/>
                        </a:rPr>
                        <a:t>METRIC</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ACTUAL</a:t>
                      </a:r>
                    </a:p>
                  </a:txBody>
                  <a:tcPr anchor="ctr"/>
                </a:tc>
                <a:extLst>
                  <a:ext uri="{0D108BD9-81ED-4DB2-BD59-A6C34878D82A}">
                    <a16:rowId xmlns:a16="http://schemas.microsoft.com/office/drawing/2014/main" val="3298013591"/>
                  </a:ext>
                </a:extLst>
              </a:tr>
              <a:tr h="612591">
                <a:tc>
                  <a:txBody>
                    <a:bodyPr/>
                    <a:lstStyle/>
                    <a:p>
                      <a:pPr algn="ctr"/>
                      <a:r>
                        <a:rPr lang="en-US" b="0" i="0" dirty="0">
                          <a:latin typeface="+mn-lt"/>
                          <a:cs typeface="Calibri" panose="020F0502020204030204" pitchFamily="34" charset="0"/>
                        </a:rPr>
                        <a:t>Audience attendance</a:t>
                      </a:r>
                    </a:p>
                  </a:txBody>
                  <a:tcPr anchor="ctr"/>
                </a:tc>
                <a:tc>
                  <a:txBody>
                    <a:bodyPr/>
                    <a:lstStyle/>
                    <a:p>
                      <a:pPr algn="ctr"/>
                      <a:r>
                        <a:rPr lang="en-US" b="0" i="0" dirty="0">
                          <a:latin typeface="+mn-lt"/>
                          <a:cs typeface="Calibri" panose="020F0502020204030204" pitchFamily="34" charset="0"/>
                        </a:rPr>
                        <a:t># of attendees</a:t>
                      </a:r>
                    </a:p>
                  </a:txBody>
                  <a:tcPr anchor="ctr"/>
                </a:tc>
                <a:tc>
                  <a:txBody>
                    <a:bodyPr/>
                    <a:lstStyle/>
                    <a:p>
                      <a:pPr algn="ctr"/>
                      <a:r>
                        <a:rPr lang="en-US" b="0" i="0" dirty="0">
                          <a:latin typeface="+mn-lt"/>
                          <a:cs typeface="Calibri" panose="020F0502020204030204" pitchFamily="34" charset="0"/>
                        </a:rPr>
                        <a:t>150</a:t>
                      </a:r>
                    </a:p>
                  </a:txBody>
                  <a:tcPr anchor="ctr"/>
                </a:tc>
                <a:tc>
                  <a:txBody>
                    <a:bodyPr/>
                    <a:lstStyle/>
                    <a:p>
                      <a:pPr algn="ctr"/>
                      <a:r>
                        <a:rPr lang="en-US" b="0" i="0">
                          <a:latin typeface="+mn-lt"/>
                          <a:cs typeface="Calibri" panose="020F0502020204030204" pitchFamily="34" charset="0"/>
                        </a:rPr>
                        <a:t>120</a:t>
                      </a:r>
                    </a:p>
                  </a:txBody>
                  <a:tcPr anchor="ctr"/>
                </a:tc>
                <a:extLst>
                  <a:ext uri="{0D108BD9-81ED-4DB2-BD59-A6C34878D82A}">
                    <a16:rowId xmlns:a16="http://schemas.microsoft.com/office/drawing/2014/main" val="3873867931"/>
                  </a:ext>
                </a:extLst>
              </a:tr>
              <a:tr h="612591">
                <a:tc>
                  <a:txBody>
                    <a:bodyPr/>
                    <a:lstStyle/>
                    <a:p>
                      <a:pPr algn="ctr"/>
                      <a:r>
                        <a:rPr lang="en-US" b="0" i="0" dirty="0">
                          <a:latin typeface="+mn-lt"/>
                          <a:cs typeface="Calibri" panose="020F0502020204030204" pitchFamily="34" charset="0"/>
                        </a:rPr>
                        <a:t>Engagement duration</a:t>
                      </a:r>
                    </a:p>
                  </a:txBody>
                  <a:tcPr anchor="ctr"/>
                </a:tc>
                <a:tc>
                  <a:txBody>
                    <a:bodyPr/>
                    <a:lstStyle/>
                    <a:p>
                      <a:pPr algn="ctr"/>
                      <a:r>
                        <a:rPr lang="en-US" b="0" i="0" dirty="0">
                          <a:latin typeface="+mn-lt"/>
                          <a:cs typeface="Calibri" panose="020F0502020204030204" pitchFamily="34" charset="0"/>
                        </a:rPr>
                        <a:t>Minutes</a:t>
                      </a:r>
                    </a:p>
                  </a:txBody>
                  <a:tcPr anchor="ctr"/>
                </a:tc>
                <a:tc>
                  <a:txBody>
                    <a:bodyPr/>
                    <a:lstStyle/>
                    <a:p>
                      <a:pPr algn="ctr"/>
                      <a:r>
                        <a:rPr lang="en-US" b="0" i="0" dirty="0">
                          <a:latin typeface="+mn-lt"/>
                          <a:cs typeface="Calibri" panose="020F0502020204030204" pitchFamily="34" charset="0"/>
                        </a:rPr>
                        <a:t>60</a:t>
                      </a:r>
                    </a:p>
                  </a:txBody>
                  <a:tcPr anchor="ctr"/>
                </a:tc>
                <a:tc>
                  <a:txBody>
                    <a:bodyPr/>
                    <a:lstStyle/>
                    <a:p>
                      <a:pPr algn="ctr"/>
                      <a:r>
                        <a:rPr lang="en-US" b="0" i="0">
                          <a:latin typeface="+mn-lt"/>
                          <a:cs typeface="Calibri" panose="020F0502020204030204" pitchFamily="34" charset="0"/>
                        </a:rPr>
                        <a:t>75</a:t>
                      </a:r>
                    </a:p>
                  </a:txBody>
                  <a:tcPr anchor="ctr"/>
                </a:tc>
                <a:extLst>
                  <a:ext uri="{0D108BD9-81ED-4DB2-BD59-A6C34878D82A}">
                    <a16:rowId xmlns:a16="http://schemas.microsoft.com/office/drawing/2014/main" val="85209771"/>
                  </a:ext>
                </a:extLst>
              </a:tr>
              <a:tr h="612591">
                <a:tc>
                  <a:txBody>
                    <a:bodyPr/>
                    <a:lstStyle/>
                    <a:p>
                      <a:pPr algn="ctr"/>
                      <a:r>
                        <a:rPr lang="en-US" b="0" i="0">
                          <a:latin typeface="+mn-lt"/>
                          <a:cs typeface="Calibri" panose="020F0502020204030204" pitchFamily="34" charset="0"/>
                        </a:rPr>
                        <a:t>Q&amp;A interaction</a:t>
                      </a:r>
                    </a:p>
                  </a:txBody>
                  <a:tcPr anchor="ctr"/>
                </a:tc>
                <a:tc>
                  <a:txBody>
                    <a:bodyPr/>
                    <a:lstStyle/>
                    <a:p>
                      <a:pPr algn="ctr"/>
                      <a:r>
                        <a:rPr lang="en-US" b="0" i="0">
                          <a:latin typeface="+mn-lt"/>
                          <a:cs typeface="Calibri" panose="020F0502020204030204" pitchFamily="34" charset="0"/>
                        </a:rPr>
                        <a:t># of questions</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15</a:t>
                      </a:r>
                    </a:p>
                  </a:txBody>
                  <a:tcPr anchor="ctr"/>
                </a:tc>
                <a:extLst>
                  <a:ext uri="{0D108BD9-81ED-4DB2-BD59-A6C34878D82A}">
                    <a16:rowId xmlns:a16="http://schemas.microsoft.com/office/drawing/2014/main" val="4061031278"/>
                  </a:ext>
                </a:extLst>
              </a:tr>
              <a:tr h="612591">
                <a:tc>
                  <a:txBody>
                    <a:bodyPr/>
                    <a:lstStyle/>
                    <a:p>
                      <a:pPr algn="ctr"/>
                      <a:r>
                        <a:rPr lang="en-US" b="0" i="0">
                          <a:latin typeface="+mn-lt"/>
                          <a:cs typeface="Calibri" panose="020F0502020204030204" pitchFamily="34" charset="0"/>
                        </a:rPr>
                        <a:t>Positive feedback</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90</a:t>
                      </a:r>
                    </a:p>
                  </a:txBody>
                  <a:tcPr anchor="ctr"/>
                </a:tc>
                <a:tc>
                  <a:txBody>
                    <a:bodyPr/>
                    <a:lstStyle/>
                    <a:p>
                      <a:pPr algn="ctr"/>
                      <a:r>
                        <a:rPr lang="en-US" b="0" i="0">
                          <a:latin typeface="+mn-lt"/>
                          <a:cs typeface="Calibri" panose="020F0502020204030204" pitchFamily="34" charset="0"/>
                        </a:rPr>
                        <a:t>95</a:t>
                      </a:r>
                    </a:p>
                  </a:txBody>
                  <a:tcPr anchor="ctr"/>
                </a:tc>
                <a:extLst>
                  <a:ext uri="{0D108BD9-81ED-4DB2-BD59-A6C34878D82A}">
                    <a16:rowId xmlns:a16="http://schemas.microsoft.com/office/drawing/2014/main" val="3591840781"/>
                  </a:ext>
                </a:extLst>
              </a:tr>
              <a:tr h="782030">
                <a:tc>
                  <a:txBody>
                    <a:bodyPr/>
                    <a:lstStyle/>
                    <a:p>
                      <a:pPr algn="ctr"/>
                      <a:r>
                        <a:rPr lang="en-US" b="0" i="0">
                          <a:latin typeface="+mn-lt"/>
                          <a:cs typeface="Calibri" panose="020F0502020204030204" pitchFamily="34" charset="0"/>
                        </a:rPr>
                        <a:t>Rate of information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80</a:t>
                      </a:r>
                    </a:p>
                  </a:txBody>
                  <a:tcPr anchor="ctr"/>
                </a:tc>
                <a:tc>
                  <a:txBody>
                    <a:bodyPr/>
                    <a:lstStyle/>
                    <a:p>
                      <a:pPr algn="ctr"/>
                      <a:r>
                        <a:rPr lang="en-US" b="0" i="0" dirty="0">
                          <a:latin typeface="+mn-lt"/>
                          <a:cs typeface="Calibri" panose="020F0502020204030204" pitchFamily="34" charset="0"/>
                        </a:rPr>
                        <a:t>85</a:t>
                      </a:r>
                    </a:p>
                  </a:txBody>
                  <a:tcPr anchor="ctr"/>
                </a:tc>
                <a:extLst>
                  <a:ext uri="{0D108BD9-81ED-4DB2-BD59-A6C34878D82A}">
                    <a16:rowId xmlns:a16="http://schemas.microsoft.com/office/drawing/2014/main" val="335389741"/>
                  </a:ext>
                </a:extLst>
              </a:tr>
            </a:tbl>
          </a:graphicData>
        </a:graphic>
      </p:graphicFrame>
    </p:spTree>
    <p:extLst>
      <p:ext uri="{BB962C8B-B14F-4D97-AF65-F5344CB8AC3E}">
        <p14:creationId xmlns:p14="http://schemas.microsoft.com/office/powerpoint/2010/main" val="4259977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FINAL TIPS &amp; TAKEAWAYS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790329"/>
            <a:ext cx="5134335" cy="4113054"/>
          </a:xfrm>
          <a:noFill/>
        </p:spPr>
        <p:txBody>
          <a:bodyPr vert="horz" lIns="91440" tIns="45720" rIns="91440" bIns="45720" rtlCol="0" anchor="t">
            <a:normAutofit lnSpcReduction="10000"/>
          </a:bodyPr>
          <a:lstStyle/>
          <a:p>
            <a:r>
              <a:rPr lang="en-US" dirty="0"/>
              <a:t>Consistent rehearsal</a:t>
            </a:r>
          </a:p>
          <a:p>
            <a:pPr lvl="1"/>
            <a:r>
              <a:rPr lang="en-US" dirty="0"/>
              <a:t>Strengthen your familiarity</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219464" y="1790329"/>
            <a:ext cx="5134335" cy="4113054"/>
          </a:xfrm>
          <a:noFill/>
        </p:spPr>
        <p:txBody>
          <a:bodyPr>
            <a:normAutofit/>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SPEAKING ENGAGEMENT METRICS</a:t>
            </a:r>
          </a:p>
        </p:txBody>
      </p:sp>
      <p:graphicFrame>
        <p:nvGraphicFramePr>
          <p:cNvPr id="12" name="Table Placeholder 3">
            <a:extLst>
              <a:ext uri="{FF2B5EF4-FFF2-40B4-BE49-F238E27FC236}">
                <a16:creationId xmlns:a16="http://schemas.microsoft.com/office/drawing/2014/main" id="{CB65501E-A327-D358-9D08-A3694677266E}"/>
              </a:ext>
            </a:extLst>
          </p:cNvPr>
          <p:cNvGraphicFramePr>
            <a:graphicFrameLocks noGrp="1"/>
          </p:cNvGraphicFramePr>
          <p:nvPr>
            <p:ph type="tbl" sz="quarter" idx="13"/>
            <p:extLst>
              <p:ext uri="{D42A27DB-BD31-4B8C-83A1-F6EECF244321}">
                <p14:modId xmlns:p14="http://schemas.microsoft.com/office/powerpoint/2010/main" val="2069353899"/>
              </p:ext>
            </p:extLst>
          </p:nvPr>
        </p:nvGraphicFramePr>
        <p:xfrm>
          <a:off x="612775" y="2108200"/>
          <a:ext cx="10972800" cy="3920196"/>
        </p:xfrm>
        <a:graphic>
          <a:graphicData uri="http://schemas.openxmlformats.org/drawingml/2006/table">
            <a:tbl>
              <a:tblPr firstRow="1" bandRow="1">
                <a:tableStyleId>{7E9639D4-E3E2-4D34-9284-5A2195B3D0D7}</a:tableStyleId>
              </a:tblPr>
              <a:tblGrid>
                <a:gridCol w="2743200">
                  <a:extLst>
                    <a:ext uri="{9D8B030D-6E8A-4147-A177-3AD203B41FA5}">
                      <a16:colId xmlns:a16="http://schemas.microsoft.com/office/drawing/2014/main" val="2382218087"/>
                    </a:ext>
                  </a:extLst>
                </a:gridCol>
                <a:gridCol w="2743200">
                  <a:extLst>
                    <a:ext uri="{9D8B030D-6E8A-4147-A177-3AD203B41FA5}">
                      <a16:colId xmlns:a16="http://schemas.microsoft.com/office/drawing/2014/main" val="3953468724"/>
                    </a:ext>
                  </a:extLst>
                </a:gridCol>
                <a:gridCol w="2743200">
                  <a:extLst>
                    <a:ext uri="{9D8B030D-6E8A-4147-A177-3AD203B41FA5}">
                      <a16:colId xmlns:a16="http://schemas.microsoft.com/office/drawing/2014/main" val="4277526474"/>
                    </a:ext>
                  </a:extLst>
                </a:gridCol>
                <a:gridCol w="2743200">
                  <a:extLst>
                    <a:ext uri="{9D8B030D-6E8A-4147-A177-3AD203B41FA5}">
                      <a16:colId xmlns:a16="http://schemas.microsoft.com/office/drawing/2014/main" val="2438884888"/>
                    </a:ext>
                  </a:extLst>
                </a:gridCol>
              </a:tblGrid>
              <a:tr h="653366">
                <a:tc>
                  <a:txBody>
                    <a:bodyPr/>
                    <a:lstStyle/>
                    <a:p>
                      <a:pPr algn="ctr"/>
                      <a:r>
                        <a:rPr lang="en-US" b="0" i="0" dirty="0">
                          <a:latin typeface="+mn-lt"/>
                          <a:cs typeface="Calibri" panose="020F0502020204030204" pitchFamily="34" charset="0"/>
                        </a:rPr>
                        <a:t>IMPACT FACTOR</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ACHIEVED</a:t>
                      </a:r>
                    </a:p>
                  </a:txBody>
                  <a:tcPr anchor="ctr"/>
                </a:tc>
                <a:extLst>
                  <a:ext uri="{0D108BD9-81ED-4DB2-BD59-A6C34878D82A}">
                    <a16:rowId xmlns:a16="http://schemas.microsoft.com/office/drawing/2014/main" val="2857107962"/>
                  </a:ext>
                </a:extLst>
              </a:tr>
              <a:tr h="653366">
                <a:tc>
                  <a:txBody>
                    <a:bodyPr/>
                    <a:lstStyle/>
                    <a:p>
                      <a:pPr algn="ctr"/>
                      <a:r>
                        <a:rPr lang="en-US" b="0" i="0" dirty="0">
                          <a:latin typeface="+mn-lt"/>
                          <a:cs typeface="Calibri" panose="020F0502020204030204" pitchFamily="34" charset="0"/>
                        </a:rPr>
                        <a:t>Audience interaction</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85</a:t>
                      </a:r>
                    </a:p>
                  </a:txBody>
                  <a:tcPr anchor="ctr"/>
                </a:tc>
                <a:tc>
                  <a:txBody>
                    <a:bodyPr/>
                    <a:lstStyle/>
                    <a:p>
                      <a:pPr algn="ctr"/>
                      <a:r>
                        <a:rPr lang="en-US" b="0" i="0">
                          <a:latin typeface="+mn-lt"/>
                          <a:cs typeface="Calibri" panose="020F0502020204030204" pitchFamily="34" charset="0"/>
                        </a:rPr>
                        <a:t>88</a:t>
                      </a:r>
                    </a:p>
                  </a:txBody>
                  <a:tcPr anchor="ctr"/>
                </a:tc>
                <a:extLst>
                  <a:ext uri="{0D108BD9-81ED-4DB2-BD59-A6C34878D82A}">
                    <a16:rowId xmlns:a16="http://schemas.microsoft.com/office/drawing/2014/main" val="1671386868"/>
                  </a:ext>
                </a:extLst>
              </a:tr>
              <a:tr h="653366">
                <a:tc>
                  <a:txBody>
                    <a:bodyPr/>
                    <a:lstStyle/>
                    <a:p>
                      <a:pPr algn="ctr"/>
                      <a:r>
                        <a:rPr lang="en-US" b="0" i="0" dirty="0">
                          <a:latin typeface="+mn-lt"/>
                          <a:cs typeface="Calibri" panose="020F0502020204030204" pitchFamily="34" charset="0"/>
                        </a:rPr>
                        <a:t>Knowledge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75</a:t>
                      </a:r>
                    </a:p>
                  </a:txBody>
                  <a:tcPr anchor="ctr"/>
                </a:tc>
                <a:tc>
                  <a:txBody>
                    <a:bodyPr/>
                    <a:lstStyle/>
                    <a:p>
                      <a:pPr algn="ctr"/>
                      <a:r>
                        <a:rPr lang="en-US" b="0" i="0">
                          <a:latin typeface="+mn-lt"/>
                          <a:cs typeface="Calibri" panose="020F0502020204030204" pitchFamily="34" charset="0"/>
                        </a:rPr>
                        <a:t>80</a:t>
                      </a:r>
                    </a:p>
                  </a:txBody>
                  <a:tcPr anchor="ctr"/>
                </a:tc>
                <a:extLst>
                  <a:ext uri="{0D108BD9-81ED-4DB2-BD59-A6C34878D82A}">
                    <a16:rowId xmlns:a16="http://schemas.microsoft.com/office/drawing/2014/main" val="380626418"/>
                  </a:ext>
                </a:extLst>
              </a:tr>
              <a:tr h="653366">
                <a:tc>
                  <a:txBody>
                    <a:bodyPr/>
                    <a:lstStyle/>
                    <a:p>
                      <a:pPr algn="ctr"/>
                      <a:r>
                        <a:rPr lang="en-US" b="0" i="0" dirty="0">
                          <a:latin typeface="+mn-lt"/>
                          <a:cs typeface="Calibri" panose="020F0502020204030204" pitchFamily="34" charset="0"/>
                        </a:rPr>
                        <a:t>Post-presentation surveys</a:t>
                      </a:r>
                    </a:p>
                  </a:txBody>
                  <a:tcPr anchor="ctr"/>
                </a:tc>
                <a:tc>
                  <a:txBody>
                    <a:bodyPr/>
                    <a:lstStyle/>
                    <a:p>
                      <a:pPr algn="ctr"/>
                      <a:r>
                        <a:rPr lang="en-US" b="0" i="0">
                          <a:latin typeface="+mn-lt"/>
                          <a:cs typeface="Calibri" panose="020F0502020204030204" pitchFamily="34" charset="0"/>
                        </a:rPr>
                        <a:t>Average rating</a:t>
                      </a:r>
                    </a:p>
                  </a:txBody>
                  <a:tcPr anchor="ctr"/>
                </a:tc>
                <a:tc>
                  <a:txBody>
                    <a:bodyPr/>
                    <a:lstStyle/>
                    <a:p>
                      <a:pPr algn="ctr"/>
                      <a:r>
                        <a:rPr lang="en-US" b="0" i="0">
                          <a:latin typeface="+mn-lt"/>
                          <a:cs typeface="Calibri" panose="020F0502020204030204" pitchFamily="34" charset="0"/>
                        </a:rPr>
                        <a:t>4.2</a:t>
                      </a:r>
                    </a:p>
                  </a:txBody>
                  <a:tcPr anchor="ctr"/>
                </a:tc>
                <a:tc>
                  <a:txBody>
                    <a:bodyPr/>
                    <a:lstStyle/>
                    <a:p>
                      <a:pPr algn="ctr"/>
                      <a:r>
                        <a:rPr lang="en-US" b="0" i="0">
                          <a:latin typeface="+mn-lt"/>
                          <a:cs typeface="Calibri" panose="020F0502020204030204" pitchFamily="34" charset="0"/>
                        </a:rPr>
                        <a:t>4.5</a:t>
                      </a:r>
                    </a:p>
                  </a:txBody>
                  <a:tcPr anchor="ctr"/>
                </a:tc>
                <a:extLst>
                  <a:ext uri="{0D108BD9-81ED-4DB2-BD59-A6C34878D82A}">
                    <a16:rowId xmlns:a16="http://schemas.microsoft.com/office/drawing/2014/main" val="2132482967"/>
                  </a:ext>
                </a:extLst>
              </a:tr>
              <a:tr h="653366">
                <a:tc>
                  <a:txBody>
                    <a:bodyPr/>
                    <a:lstStyle/>
                    <a:p>
                      <a:pPr algn="ctr"/>
                      <a:r>
                        <a:rPr lang="en-US" b="0" i="0" dirty="0">
                          <a:latin typeface="+mn-lt"/>
                          <a:cs typeface="Calibri" panose="020F0502020204030204" pitchFamily="34" charset="0"/>
                        </a:rPr>
                        <a:t>Referral rate</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12</a:t>
                      </a:r>
                    </a:p>
                  </a:txBody>
                  <a:tcPr anchor="ctr"/>
                </a:tc>
                <a:extLst>
                  <a:ext uri="{0D108BD9-81ED-4DB2-BD59-A6C34878D82A}">
                    <a16:rowId xmlns:a16="http://schemas.microsoft.com/office/drawing/2014/main" val="3936251906"/>
                  </a:ext>
                </a:extLst>
              </a:tr>
              <a:tr h="653366">
                <a:tc>
                  <a:txBody>
                    <a:bodyPr/>
                    <a:lstStyle/>
                    <a:p>
                      <a:pPr algn="ctr"/>
                      <a:r>
                        <a:rPr lang="en-US" b="0" i="0" dirty="0">
                          <a:latin typeface="+mn-lt"/>
                          <a:cs typeface="Calibri" panose="020F0502020204030204" pitchFamily="34" charset="0"/>
                        </a:rPr>
                        <a:t>Collaboration opportunities</a:t>
                      </a:r>
                    </a:p>
                  </a:txBody>
                  <a:tcPr anchor="ctr"/>
                </a:tc>
                <a:tc>
                  <a:txBody>
                    <a:bodyPr/>
                    <a:lstStyle/>
                    <a:p>
                      <a:pPr algn="ctr"/>
                      <a:r>
                        <a:rPr lang="en-US" b="0" i="0" dirty="0">
                          <a:latin typeface="+mn-lt"/>
                          <a:cs typeface="Calibri" panose="020F0502020204030204" pitchFamily="34" charset="0"/>
                        </a:rPr>
                        <a:t># of opportunities</a:t>
                      </a:r>
                    </a:p>
                  </a:txBody>
                  <a:tcPr anchor="ctr"/>
                </a:tc>
                <a:tc>
                  <a:txBody>
                    <a:bodyPr/>
                    <a:lstStyle/>
                    <a:p>
                      <a:pPr algn="ctr"/>
                      <a:r>
                        <a:rPr lang="en-US" b="0" i="0" dirty="0">
                          <a:latin typeface="+mn-lt"/>
                          <a:cs typeface="Calibri" panose="020F0502020204030204" pitchFamily="34" charset="0"/>
                        </a:rPr>
                        <a:t>8</a:t>
                      </a:r>
                    </a:p>
                  </a:txBody>
                  <a:tcPr anchor="ctr"/>
                </a:tc>
                <a:tc>
                  <a:txBody>
                    <a:bodyPr/>
                    <a:lstStyle/>
                    <a:p>
                      <a:pPr algn="ctr"/>
                      <a:r>
                        <a:rPr lang="en-US" b="0" i="0" dirty="0">
                          <a:latin typeface="+mn-lt"/>
                          <a:cs typeface="Calibri" panose="020F0502020204030204" pitchFamily="34" charset="0"/>
                        </a:rPr>
                        <a:t>10</a:t>
                      </a:r>
                    </a:p>
                  </a:txBody>
                  <a:tcPr anchor="ctr"/>
                </a:tc>
                <a:extLst>
                  <a:ext uri="{0D108BD9-81ED-4DB2-BD59-A6C34878D82A}">
                    <a16:rowId xmlns:a16="http://schemas.microsoft.com/office/drawing/2014/main" val="568537164"/>
                  </a:ext>
                </a:extLst>
              </a:tr>
            </a:tbl>
          </a:graphicData>
        </a:graphic>
      </p:graphicFrame>
    </p:spTree>
    <p:extLst>
      <p:ext uri="{BB962C8B-B14F-4D97-AF65-F5344CB8AC3E}">
        <p14:creationId xmlns:p14="http://schemas.microsoft.com/office/powerpoint/2010/main" val="42336912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r>
              <a:rPr lang="en-US" dirty="0"/>
              <a:t>Brita Tamm</a:t>
            </a:r>
          </a:p>
          <a:p>
            <a:r>
              <a:rPr lang="en-US" dirty="0"/>
              <a:t>502-555-0152</a:t>
            </a:r>
          </a:p>
          <a:p>
            <a:r>
              <a:rPr lang="en-US" dirty="0"/>
              <a:t>brita@firstupconsultants.com</a:t>
            </a:r>
          </a:p>
          <a:p>
            <a:r>
              <a:rPr lang="en-US" dirty="0"/>
              <a:t>www.firstupconsultants.com</a:t>
            </a:r>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258910" y="0"/>
            <a:ext cx="5933090" cy="6258910"/>
          </a:xfrm>
          <a:noFill/>
        </p:spPr>
        <p:txBody>
          <a:bodyPr anchor="t">
            <a:normAutofit fontScale="85000" lnSpcReduction="20000"/>
          </a:bodyPr>
          <a:lstStyle/>
          <a:p>
            <a:pPr marL="0" marR="0">
              <a:lnSpc>
                <a:spcPct val="115000"/>
              </a:lnSpc>
              <a:spcBef>
                <a:spcPts val="0"/>
              </a:spcBef>
              <a:spcAft>
                <a:spcPts val="800"/>
              </a:spcAft>
            </a:pPr>
            <a:r>
              <a:rPr lang="en-US" sz="2100" b="1" kern="100" dirty="0">
                <a:effectLst/>
                <a:latin typeface="Aptos" panose="020B0004020202020204" pitchFamily="34" charset="0"/>
                <a:ea typeface="Aptos" panose="020B0004020202020204" pitchFamily="34" charset="0"/>
                <a:cs typeface="Times New Roman" panose="02020603050405020304" pitchFamily="18" charset="0"/>
              </a:rPr>
              <a:t>Introduction &amp; Overview</a:t>
            </a:r>
            <a:endParaRPr lang="en-US" sz="2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Project Objective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In this project, we will use what we have previously learned in class to explore, clean-up, and analyze data from a telecommunications provider to help identify customers who are likely to churn, and why.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Importance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There are many uses for this data to keep telecommunication competitive, and significant value in understanding not just who might churn, but why.</a:t>
            </a:r>
          </a:p>
          <a:p>
            <a:r>
              <a:rPr lang="en-US" sz="1800" dirty="0">
                <a:effectLst/>
                <a:latin typeface="Aptos" panose="020B0004020202020204" pitchFamily="34" charset="0"/>
                <a:ea typeface="Aptos" panose="020B0004020202020204" pitchFamily="34" charset="0"/>
                <a:cs typeface="Times New Roman" panose="02020603050405020304" pitchFamily="18" charset="0"/>
              </a:rPr>
              <a:t>Understanding this data will help companies predict Revenue retention, help with cost efficiency, Strategic decision making, Customer experience improvement, market adaptation, and utilizing data driven insights to provide more precise marketing, product development, and customer service improvements.</a:t>
            </a:r>
            <a:endParaRPr lang="en-US" dirty="0"/>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2286000"/>
            <a:ext cx="9144000" cy="2286000"/>
          </a:xfrm>
          <a:noFill/>
        </p:spPr>
        <p:txBody>
          <a:bodyPr/>
          <a:lstStyle/>
          <a:p>
            <a:pPr marL="0" marR="0">
              <a:lnSpc>
                <a:spcPct val="115000"/>
              </a:lnSpc>
              <a:spcBef>
                <a:spcPts val="0"/>
              </a:spcBef>
              <a:spcAft>
                <a:spcPts val="800"/>
              </a:spcAft>
            </a:pPr>
            <a:br>
              <a:rPr lang="en-US" sz="1800" b="1"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Source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 Kaggle competition for predicting customer churn for a telecoms company. </a:t>
            </a: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kern="100" dirty="0">
                <a:effectLst/>
                <a:latin typeface="Aptos" panose="020B0004020202020204" pitchFamily="34" charset="0"/>
                <a:ea typeface="Aptos" panose="020B0004020202020204" pitchFamily="34" charset="0"/>
                <a:cs typeface="Times New Roman" panose="02020603050405020304" pitchFamily="18" charset="0"/>
              </a:rPr>
              <a:t>Kaggle. (2020). Customer Churn Prediction 2020 [Dataset]. Kaggle. Retrieved from [URL]</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1076233"/>
            <a:ext cx="9144000" cy="683219"/>
          </a:xfrm>
        </p:spPr>
        <p:txBody>
          <a:bodyPr/>
          <a:lstStyle/>
          <a:p>
            <a:r>
              <a:rPr lang="en-US" sz="2400" b="1" kern="100" dirty="0">
                <a:effectLst/>
                <a:latin typeface="Aptos" panose="020B0004020202020204" pitchFamily="34" charset="0"/>
                <a:ea typeface="Aptos" panose="020B0004020202020204" pitchFamily="34" charset="0"/>
                <a:cs typeface="Times New Roman" panose="02020603050405020304" pitchFamily="18" charset="0"/>
              </a:rPr>
              <a:t>Data Source</a:t>
            </a:r>
            <a:endParaRPr lang="en-US" dirty="0"/>
          </a:p>
        </p:txBody>
      </p:sp>
    </p:spTree>
    <p:extLst>
      <p:ext uri="{BB962C8B-B14F-4D97-AF65-F5344CB8AC3E}">
        <p14:creationId xmlns:p14="http://schemas.microsoft.com/office/powerpoint/2010/main" val="1679936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1" y="203375"/>
            <a:ext cx="10515600" cy="1325880"/>
          </a:xfrm>
          <a:noFill/>
        </p:spPr>
        <p:txBody>
          <a:bodyPr anchor="ctr"/>
          <a:lstStyle/>
          <a:p>
            <a:r>
              <a:rPr lang="en-US" dirty="0"/>
              <a:t>How does predicting churn relate to the telecommunications industry?</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529255"/>
            <a:ext cx="5212079" cy="4774708"/>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Revenue Retention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Telecom companies operate in a highly competitive market where customer acquisition costs are significantly high. Predicting churn allows companies to intervene before a customer leaves, potentially saving the cost of acquiring a new customer, which can be 5 to 10 times more expensive than retaining an existing one.</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Cost Efficiency</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By identifying at-risk customers, telecom companies can tailor their retention strategies. This might involve offering personalized promotions, better service plans, or resolving customer service issues, which are generally more cost-effective than marketing to new customers.</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Strategic Decision Making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Understanding churn patterns helps in strategic planning. For instance, if certain demographic or service usage patterns correlate with higher churn, companies can adjust their service offerings or marketing strategies accordingly.</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63862" y="1529255"/>
            <a:ext cx="5728137" cy="4774707"/>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Customer Experience Improvement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Churn prediction models often highlight areas where customer experience is lacking. By addressing these, companies not only reduce churn but also enhance overall customer satisfaction, potentially leading to positive word-of-mouth and increased customer loyalty.</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Market Adaptation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telecom industry evolves rapidly with technological advancements. Predicting churn can help companies stay ahead by understanding how new technologies or services impact customer retention. For example, the shift towards bundled services (like combining mobile and broadband) has been shown to reduce churn.</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Data-Driven Insights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use of advanced analytics and machine learning for churn prediction provides telecom companies with insights not just into who might leave but why. This data-driven approach allows for more precise marketing, product development, and customer service improvements.</a:t>
            </a:r>
          </a:p>
          <a:p>
            <a:pPr lvl="1"/>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Overview</a:t>
            </a:r>
            <a:endParaRPr lang="en-US" dirty="0"/>
          </a:p>
        </p:txBody>
      </p:sp>
    </p:spTree>
    <p:extLst>
      <p:ext uri="{BB962C8B-B14F-4D97-AF65-F5344CB8AC3E}">
        <p14:creationId xmlns:p14="http://schemas.microsoft.com/office/powerpoint/2010/main" val="467869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6" y="0"/>
            <a:ext cx="6241651" cy="1710354"/>
          </a:xfrm>
          <a:noFill/>
        </p:spPr>
        <p:txBody>
          <a:bodyPr anchor="ctr"/>
          <a:lstStyle/>
          <a:p>
            <a:pPr algn="ctr"/>
            <a:r>
              <a:rPr lang="en-US" dirty="0"/>
              <a:t>Structure of The data</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4287838" y="1371599"/>
            <a:ext cx="7904162" cy="4666593"/>
          </a:xfrm>
          <a:noFill/>
        </p:spPr>
        <p:txBody>
          <a:bodyPr vert="horz" lIns="91440" tIns="45720" rIns="91440" bIns="45720" rtlCol="0" anchor="t">
            <a:normAutofit/>
          </a:bodyPr>
          <a:lstStyle/>
          <a:p>
            <a:pPr marL="0" marR="0" lvl="0" indent="0">
              <a:lnSpc>
                <a:spcPct val="115000"/>
              </a:lnSpc>
              <a:spcBef>
                <a:spcPts val="0"/>
              </a:spcBef>
              <a:spcAft>
                <a:spcPts val="800"/>
              </a:spcAft>
              <a:buSzPts val="1000"/>
              <a:buNone/>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This dataset contains 4250 samples. Each sample contains 9 features </a:t>
            </a:r>
            <a:r>
              <a:rPr lang="en-US" sz="1400" kern="100" dirty="0">
                <a:latin typeface="Aptos" panose="020B0004020202020204" pitchFamily="34" charset="0"/>
                <a:ea typeface="Aptos" panose="020B0004020202020204" pitchFamily="34" charset="0"/>
                <a:cs typeface="Times New Roman" panose="02020603050405020304" pitchFamily="18" charset="0"/>
              </a:rPr>
              <a:t>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nd 1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boolean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variable "churn" which indicates the class of the sample. The 9 input features and 1 	target variable are: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State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two-letter abbreviation of the US state of customer residence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Age:</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customer's age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Area code: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three-digit area code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Voice_mail_plan</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or not customer has a voicemail plan</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Number_vmail_messages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voicemail messages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Total_day_minutes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minutes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Total_day_calls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number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Total_day_charge</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charge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Number of customer service calls: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calls to customer service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Churn: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the customer has churned or not</a:t>
            </a:r>
          </a:p>
        </p:txBody>
      </p:sp>
    </p:spTree>
    <p:extLst>
      <p:ext uri="{BB962C8B-B14F-4D97-AF65-F5344CB8AC3E}">
        <p14:creationId xmlns:p14="http://schemas.microsoft.com/office/powerpoint/2010/main" val="366667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2900680"/>
          </a:xfrm>
          <a:noFill/>
        </p:spPr>
        <p:txBody>
          <a:bodyPr>
            <a:noAutofit/>
          </a:bodyPr>
          <a:lstStyle/>
          <a:p>
            <a:r>
              <a:rPr lang="en-US" dirty="0"/>
              <a:t>OVERCOMING NERVOUSNESS</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145280"/>
            <a:ext cx="5066250" cy="690880"/>
          </a:xfrm>
        </p:spPr>
        <p:txBody>
          <a:bodyPr/>
          <a:lstStyle/>
          <a:p>
            <a:r>
              <a:rPr lang="en-US"/>
              <a:t>CONFIDENCE-BUILDING STRATEGIES</a:t>
            </a:r>
            <a:endParaRPr lang="en-US" dirty="0"/>
          </a:p>
        </p:txBody>
      </p:sp>
    </p:spTree>
    <p:extLst>
      <p:ext uri="{BB962C8B-B14F-4D97-AF65-F5344CB8AC3E}">
        <p14:creationId xmlns:p14="http://schemas.microsoft.com/office/powerpoint/2010/main" val="3930438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NAVIGATING Q&amp;A SESSIONS</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2878394" cy="4137189"/>
          </a:xfrm>
        </p:spPr>
        <p:txBody>
          <a:bodyPr/>
          <a:lstStyle/>
          <a:p>
            <a:r>
              <a:rPr lang="en-US" dirty="0"/>
              <a:t>Know your material in advance</a:t>
            </a:r>
          </a:p>
          <a:p>
            <a:r>
              <a:rPr lang="en-US" dirty="0"/>
              <a:t>Anticipate common questions</a:t>
            </a:r>
          </a:p>
          <a:p>
            <a:r>
              <a:rPr lang="en-US" dirty="0"/>
              <a:t>Rehearse your responses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5" y="2024780"/>
            <a:ext cx="4894006" cy="4137189"/>
          </a:xfrm>
          <a:noFill/>
        </p:spPr>
        <p:txBody>
          <a:bodyPr>
            <a:normAutofit/>
          </a:bodyPr>
          <a:lstStyle/>
          <a:p>
            <a:r>
              <a:rPr lang="en-US" dirty="0"/>
              <a:t>Maintaining composure during the Q&amp;A session is essential for projecting confidence and authority. Consider the following tips for staying composed:</a:t>
            </a:r>
          </a:p>
          <a:p>
            <a:pPr lvl="1"/>
            <a:r>
              <a:rPr lang="en-US" dirty="0"/>
              <a:t>Stay calm</a:t>
            </a:r>
          </a:p>
          <a:p>
            <a:pPr lvl="1"/>
            <a:r>
              <a:rPr lang="en-US" dirty="0"/>
              <a:t>Actively listen</a:t>
            </a:r>
          </a:p>
          <a:p>
            <a:pPr lvl="1"/>
            <a:r>
              <a:rPr lang="en-US" dirty="0"/>
              <a:t>Pause and reflect</a:t>
            </a:r>
          </a:p>
          <a:p>
            <a:pPr lvl="1"/>
            <a:r>
              <a:rPr lang="en-US" dirty="0"/>
              <a:t>Maintain eye contact</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SPEAKING IMPACT</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2257063"/>
            <a:ext cx="4894006" cy="3904906"/>
          </a:xfrm>
          <a:noFill/>
        </p:spPr>
        <p:txBody>
          <a:bodyPr vert="horz" lIns="91440" tIns="45720" rIns="91440" bIns="45720" rtlCol="0" anchor="t">
            <a:normAutofit/>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28</TotalTime>
  <Words>862</Words>
  <Application>Microsoft Office PowerPoint</Application>
  <PresentationFormat>Widescreen</PresentationFormat>
  <Paragraphs>123</Paragraphs>
  <Slides>13</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Aptos</vt:lpstr>
      <vt:lpstr>Aptos Black</vt:lpstr>
      <vt:lpstr>Arial</vt:lpstr>
      <vt:lpstr>Calibri</vt:lpstr>
      <vt:lpstr>Calibri Light</vt:lpstr>
      <vt:lpstr>Courier New</vt:lpstr>
      <vt:lpstr>Source Sans Pro</vt:lpstr>
      <vt:lpstr>Symbol</vt:lpstr>
      <vt:lpstr>Wingdings</vt:lpstr>
      <vt:lpstr>Custom</vt:lpstr>
      <vt:lpstr>Telecom Churn Prediction Project</vt:lpstr>
      <vt:lpstr>PowerPoint Presentation</vt:lpstr>
      <vt:lpstr>  Source: A Kaggle competition for predicting customer churn for a telecoms company.   Kaggle. (2020). Customer Churn Prediction 2020 [Dataset]. Kaggle. Retrieved from [URL]</vt:lpstr>
      <vt:lpstr>How does predicting churn relate to the telecommunications industry?</vt:lpstr>
      <vt:lpstr>Data Overview</vt:lpstr>
      <vt:lpstr>Structure of The data</vt:lpstr>
      <vt:lpstr>OVERCOMING NERVOUSNESS</vt:lpstr>
      <vt:lpstr>NAVIGATING Q&amp;A SESSIONS</vt:lpstr>
      <vt:lpstr>SPEAKING IMPACT</vt:lpstr>
      <vt:lpstr>Dynamic delivery</vt:lpstr>
      <vt:lpstr>FINAL TIPS &amp; TAKEAWAYS</vt:lpstr>
      <vt:lpstr>SPEAKING ENGAGEMENT METRICS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Cody Lerch</dc:creator>
  <cp:lastModifiedBy>Cody Lerch</cp:lastModifiedBy>
  <cp:revision>1</cp:revision>
  <dcterms:created xsi:type="dcterms:W3CDTF">2024-09-09T17:21:26Z</dcterms:created>
  <dcterms:modified xsi:type="dcterms:W3CDTF">2024-09-09T17:50:16Z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